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70" r:id="rId14"/>
    <p:sldId id="265" r:id="rId15"/>
    <p:sldId id="271" r:id="rId16"/>
    <p:sldId id="272" r:id="rId17"/>
    <p:sldId id="266" r:id="rId18"/>
    <p:sldId id="27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FF4B4B"/>
    <a:srgbClr val="FF2F2F"/>
    <a:srgbClr val="FF1F1F"/>
    <a:srgbClr val="D94545"/>
    <a:srgbClr val="F66328"/>
    <a:srgbClr val="F35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7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0596-A895-4FF8-8F25-72144101FBB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C308-3EAD-49D7-ABA7-CBF24EB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4"/>
          <p:cNvSpPr/>
          <p:nvPr/>
        </p:nvSpPr>
        <p:spPr>
          <a:xfrm>
            <a:off x="2926080" y="6022848"/>
            <a:ext cx="624840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GYNAECOLOGY 20th	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7353" y="1720035"/>
            <a:ext cx="67322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Lecture 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Duration : 1 hour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/>
              <a:t>Antepartum </a:t>
            </a:r>
            <a:r>
              <a:rPr lang="en-US" sz="3200" dirty="0" err="1"/>
              <a:t>haemorrage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0741" y="3780112"/>
            <a:ext cx="80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+mj-cs"/>
              </a:rPr>
              <a:t>Block 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cs typeface="+mj-cs"/>
              </a:rPr>
              <a:t>Dr.Raya Muslim Al Hassan (Block leader)          </a:t>
            </a:r>
            <a:endParaRPr lang="en-US" sz="2400" dirty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Dr.Marwa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Sadik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  <a:cs typeface="+mj-cs"/>
              </a:rPr>
              <a:t>(</a:t>
            </a:r>
            <a:r>
              <a:rPr lang="en-US" sz="2400" dirty="0" err="1">
                <a:solidFill>
                  <a:srgbClr val="000000"/>
                </a:solidFill>
                <a:cs typeface="+mj-cs"/>
              </a:rPr>
              <a:t>coleader</a:t>
            </a:r>
            <a:r>
              <a:rPr lang="en-US" sz="2400" dirty="0">
                <a:solidFill>
                  <a:srgbClr val="000000"/>
                </a:solidFill>
                <a:cs typeface="+mj-cs"/>
              </a:rPr>
              <a:t>)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Dr. Abdul </a:t>
            </a:r>
            <a:r>
              <a:rPr lang="en-US" sz="2400" dirty="0" err="1">
                <a:solidFill>
                  <a:srgbClr val="000000"/>
                </a:solidFill>
              </a:rPr>
              <a:t>kareem</a:t>
            </a:r>
            <a:r>
              <a:rPr lang="en-US" sz="2400" dirty="0">
                <a:solidFill>
                  <a:srgbClr val="000000"/>
                </a:solidFill>
              </a:rPr>
              <a:t> Hussain </a:t>
            </a:r>
            <a:r>
              <a:rPr lang="en-US" sz="2400" dirty="0" err="1">
                <a:solidFill>
                  <a:srgbClr val="000000"/>
                </a:solidFill>
              </a:rPr>
              <a:t>Subber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Dr.Alaa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Hufdhi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9173" y="858014"/>
            <a:ext cx="5907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>
                <a:solidFill>
                  <a:srgbClr val="000000"/>
                </a:solidFill>
              </a:rPr>
              <a:t>th</a:t>
            </a:r>
            <a:r>
              <a:rPr lang="en-US" sz="2800" b="1" kern="0" dirty="0">
                <a:solidFill>
                  <a:srgbClr val="000000"/>
                </a:solidFill>
              </a:rPr>
              <a:t> year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470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108018"/>
            <a:ext cx="10960608" cy="5747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placenta is abnormally situated in the lower uterine segment and may cover the cervical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The bleeding is from the maternal not fetal circulation and is more likely to compromise the mother than the fetus .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factors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gestation 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caesarean section.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uterine structural anomaly.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assisted conception.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uterine operations like myomectomy/D&amp;C 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.</a:t>
            </a: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17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57" y="969167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of placenta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placenta reaches the lower segment but  not the internal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 almost 2,5 – 3 cm away from the internal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altLang="en-US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II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placenta reach the internal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dose not cover it .</a:t>
            </a:r>
          </a:p>
          <a:p>
            <a:r>
              <a:rPr lang="en-US" altLang="en-US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III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placenta partially covers the internal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r>
              <a:rPr lang="en-US" altLang="en-US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IV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placenta completely covers the internal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cervix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75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8099" t="27160" r="28846" b="24406"/>
          <a:stretch/>
        </p:blipFill>
        <p:spPr bwMode="auto">
          <a:xfrm>
            <a:off x="1088136" y="128016"/>
            <a:ext cx="8906255" cy="642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03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23" y="166103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risk that the placenta implant into , And thus invades into the previous scar. This is called a MORBID adherent placenta, and there are three types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Placenta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accreta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 is abnormally adherent to the lower uterine wall There is no decidua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basalis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the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fibrinnoid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 is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incompletly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developed</a:t>
            </a:r>
          </a:p>
          <a:p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Placenta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increta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 is abnormally invading into the uterine wall ( myometrium )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Placenta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Perecreta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placenta penetrates the myometrium &amp; may invade nearby viscera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87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2" y="76352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en-US" dirty="0">
                <a:solidFill>
                  <a:srgbClr val="FF0000"/>
                </a:solidFill>
              </a:rPr>
              <a:t>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Painless vaginal bleeding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vaginal bleeding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fetal movement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abdomen/abnormal lie and presentation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 bleeding :signs of shock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: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: \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gestational age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of bleeding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7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109"/>
            <a:ext cx="10515600" cy="1325563"/>
          </a:xfrm>
        </p:spPr>
        <p:txBody>
          <a:bodyPr/>
          <a:lstStyle/>
          <a:p>
            <a:r>
              <a:rPr lang="en-US" altLang="en-US" b="1" i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low-lying placenta</a:t>
            </a: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1)about 5% of pregnant women well have a low-lying placenta when scanned at 16-20 weeks of gestation.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2)The incidence of placenta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delivery is about 0.5% therefor in 9 out of 10 women the placenta will rise away from the cervix as the uterus grows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3)All women with a low lying placenta diagnosed in early pregnancy should be rescanned at 34 weeks’ gestation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4) advice the pregnant woman to avoid stressful work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5) Keep the woman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Hb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level above 10.5 g/L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44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23" y="1515656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i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 </a:t>
            </a:r>
            <a:r>
              <a:rPr lang="en-US" altLang="en-US" sz="3600" i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en-US" altLang="en-US" sz="3600" i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bleeding .</a:t>
            </a:r>
          </a:p>
          <a:p>
            <a:pPr algn="ctr"/>
            <a:endParaRPr lang="en-US" altLang="en-US" sz="24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1)admit to hospital .</a:t>
            </a: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2)insert a broad – bore I.V cannula and start an infusion with crystalloid solution in order to correct volume deficient . </a:t>
            </a: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3)Take blood for cross matching and hemoglobin estimation</a:t>
            </a: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packed RBC  should be given if  sever anemia is evident or there is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continous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uterine bleeding  .</a:t>
            </a: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6 units of PRBC should be crossed &amp; held nearby. )</a:t>
            </a: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urine out put should be maintained above 30 ml/h</a:t>
            </a:r>
          </a:p>
          <a:p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Give anti D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immunoglobline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Rh –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.</a:t>
            </a:r>
          </a:p>
          <a:p>
            <a:endParaRPr lang="en-US" alt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89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23" y="1322705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fetal vessels traverse the fetal membranes over the internal cervical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vessels may be from either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velamentous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insertion of the umbilical cord or may be joining an accessory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succenturiate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placental lobe to the main disc of the placenta.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is usually suspected when either spontaneous or artificial rupture of the membranes is accompanied by painless fresh vaginal bleeding from rupture of the fetal vessels.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condition is associated with a very high perinatal mortality from fetal exsanguination. If the baby is still alive, once the diagnosis is suspected the immediate course of action is delivery by emergency caesarean section.</a:t>
            </a: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99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7131"/>
            <a:ext cx="10515600" cy="1325563"/>
          </a:xfrm>
        </p:spPr>
        <p:txBody>
          <a:bodyPr/>
          <a:lstStyle/>
          <a:p>
            <a:r>
              <a:rPr lang="en-US" dirty="0"/>
              <a:t>MANEGMENT OF SHOCKED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1.Call for help</a:t>
            </a:r>
          </a:p>
          <a:p>
            <a:r>
              <a:rPr lang="en-US" dirty="0"/>
              <a:t>2.ABC PROTOCOOL:</a:t>
            </a:r>
          </a:p>
          <a:p>
            <a:r>
              <a:rPr lang="en-US" dirty="0" err="1"/>
              <a:t>a.oxygen</a:t>
            </a:r>
            <a:r>
              <a:rPr lang="en-US" dirty="0"/>
              <a:t> by mask at 10-15 l/m</a:t>
            </a:r>
          </a:p>
          <a:p>
            <a:r>
              <a:rPr lang="en-US" dirty="0" err="1"/>
              <a:t>b.cannulation</a:t>
            </a:r>
            <a:r>
              <a:rPr lang="en-US" dirty="0"/>
              <a:t>(14-gauge x2)</a:t>
            </a:r>
          </a:p>
          <a:p>
            <a:r>
              <a:rPr lang="en-US" dirty="0" err="1"/>
              <a:t>C.left</a:t>
            </a:r>
            <a:r>
              <a:rPr lang="en-US" dirty="0"/>
              <a:t> lateral position</a:t>
            </a:r>
          </a:p>
          <a:p>
            <a:r>
              <a:rPr lang="en-US" dirty="0"/>
              <a:t>D. keep the woman warm</a:t>
            </a:r>
          </a:p>
          <a:p>
            <a:r>
              <a:rPr lang="en-US" dirty="0" err="1"/>
              <a:t>E.transfuse</a:t>
            </a:r>
            <a:r>
              <a:rPr lang="en-US" dirty="0"/>
              <a:t> blood as soon as possible</a:t>
            </a:r>
          </a:p>
          <a:p>
            <a:r>
              <a:rPr lang="en-US" dirty="0" err="1"/>
              <a:t>F.until</a:t>
            </a:r>
            <a:r>
              <a:rPr lang="en-US" dirty="0"/>
              <a:t> the blood is available ,infuse up to 3.5l of warmed crystalloid solutions</a:t>
            </a:r>
          </a:p>
          <a:p>
            <a:r>
              <a:rPr lang="en-US" dirty="0" err="1"/>
              <a:t>G.insert</a:t>
            </a:r>
            <a:r>
              <a:rPr lang="en-US" dirty="0"/>
              <a:t> urinary </a:t>
            </a:r>
            <a:r>
              <a:rPr lang="en-US" dirty="0" err="1"/>
              <a:t>foleys</a:t>
            </a:r>
            <a:r>
              <a:rPr lang="en-US" dirty="0"/>
              <a:t> catheter.</a:t>
            </a:r>
          </a:p>
          <a:p>
            <a:r>
              <a:rPr lang="en-US" dirty="0" err="1"/>
              <a:t>H.assess</a:t>
            </a:r>
            <a:r>
              <a:rPr lang="en-US" dirty="0"/>
              <a:t> the fetus\0</a:t>
            </a:r>
          </a:p>
        </p:txBody>
      </p:sp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46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57" y="16427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is 39 weeks’ gestation in her second pregnancy. Her first pregnancy was a term delivery, delivered 11 months previously by caesarean section at 5 cm dilated due to failure to progress.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was induced due to FGR and has been on oxytocin for 4 hours and has made good progress. She is now 5 cm dilated when she develops severe constant  abdominal pain associated with moderate VB. The midwife looking after her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records the fetal heart rate as 100 beats per minute and calls an emergency alert.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What is the likely diagnosis?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What risk factors does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have for this complication?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How would you manage this situation? </a:t>
            </a: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8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2869"/>
            <a:ext cx="10515600" cy="132556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altLang="en-US" dirty="0">
                <a:solidFill>
                  <a:srgbClr val="002060"/>
                </a:solidFill>
              </a:rPr>
              <a:t>To understand ,The definition ,causes ,pathophysiology &amp; management Of APH .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To Know the management of </a:t>
            </a:r>
            <a:r>
              <a:rPr lang="en-US" altLang="en-US" dirty="0" err="1">
                <a:solidFill>
                  <a:srgbClr val="002060"/>
                </a:solidFill>
              </a:rPr>
              <a:t>hypovolaemic</a:t>
            </a:r>
            <a:r>
              <a:rPr lang="en-US" altLang="en-US" dirty="0">
                <a:solidFill>
                  <a:srgbClr val="002060"/>
                </a:solidFill>
              </a:rPr>
              <a:t> shock in Obstetrics .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To gain the experience if you received patient with APH and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2060"/>
                </a:solidFill>
              </a:rPr>
              <a:t>   how you can reach the diagnosis from history, examination &amp;         investigation   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2060"/>
                </a:solidFill>
              </a:rPr>
              <a:t>   &amp; then how you manage  according to the cause .</a:t>
            </a:r>
            <a:endParaRPr lang="ar-IQ" alt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99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24" y="137756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bleeding from 24 weeks to delivery of the baby is defined as an antepartum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(APH).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term APH can be difficult to distinguish from show which is the release of the cervical mucous in the early stages of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Incidance:3%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antepartum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Placental causes Placental abruption. Placenta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cause: Vasa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Local causes: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Cervicitis.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Cervical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ectropion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Cervical carcinoma.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Vaginal trauma. Vaginal infection. </a:t>
            </a: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17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8408" y="1389889"/>
            <a:ext cx="9610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Placental abruption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abruption is the premature separation of the placenta from the uterine wall. The bleeding is maternal and/or fetal and abruption is acutely dangerous for both the mother and fetus  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92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371600"/>
            <a:ext cx="10988040" cy="5866067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PLACENTAL ABRUPTION</a:t>
            </a: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Major: It is clinically obvious and may result in the death of the fetus . it is also life-threatening to the mother and usually involves separation of more than 1/3 of the placenta .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Minor: Premature separation of small area of the placenta may result in placental infracts . several small abruptions may precede a large abruption 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4"/>
          <p:cNvSpPr/>
          <p:nvPr/>
        </p:nvSpPr>
        <p:spPr>
          <a:xfrm>
            <a:off x="-8394" y="38100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607285" y="100075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26" name="object 6"/>
          <p:cNvSpPr/>
          <p:nvPr/>
        </p:nvSpPr>
        <p:spPr>
          <a:xfrm>
            <a:off x="5582623" y="75884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564826" y="36576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7397409" y="161035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29" y="4881563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69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4829" t="19753" r="34722" b="11680"/>
          <a:stretch/>
        </p:blipFill>
        <p:spPr bwMode="auto">
          <a:xfrm>
            <a:off x="4882896" y="603504"/>
            <a:ext cx="6986016" cy="5833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784" y="1353312"/>
            <a:ext cx="4892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which is clinically obvious is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 hemorrhage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208" y="4005072"/>
            <a:ext cx="4361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the bleeding that occur from an abruption is not discharged through the                vagina and is known as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concealed hemorrhage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times it is obviously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8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77" y="6826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(including preeclampsia),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to the maternal abdomen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Cocaine/smoking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Polyhydramnios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pregnancy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growth restriction (FGR).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40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21" y="969167"/>
            <a:ext cx="10515600" cy="12345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presentations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bleeding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abdominal pain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sweating, shock, hypotension, tachycardia 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absence or reduced fetal movements and tense painful abdomen. CTG may reveal evidence of fetal distress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of vaginal bleeding does not necessarily correlate with the degree of abruption as abruptions may be concealed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59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5"/>
            <a:ext cx="10512552" cy="530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is mainly clinical.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degree of bleeding, full blood count, clotting and, if suspected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/abruption, cross-match 6 units of blood.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(fetal size, presentation, amniotic fluid, placental position and morphology).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resuscitation and stabilization of mother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according to the gestational age and status of the fetus and the type of abruption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1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1463</Words>
  <Application>Microsoft Office PowerPoint</Application>
  <PresentationFormat>Widescreen</PresentationFormat>
  <Paragraphs>191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Risk factors</vt:lpstr>
      <vt:lpstr>Clinical presentations </vt:lpstr>
      <vt:lpstr>PowerPoint Presentation</vt:lpstr>
      <vt:lpstr>PowerPoint Presentation</vt:lpstr>
      <vt:lpstr>Grades of placenta previa</vt:lpstr>
      <vt:lpstr>PowerPoint Presentation</vt:lpstr>
      <vt:lpstr>PowerPoint Presentation</vt:lpstr>
      <vt:lpstr>Clinical presentation</vt:lpstr>
      <vt:lpstr>Asymptomatic low-lying placenta </vt:lpstr>
      <vt:lpstr>PowerPoint Presentation</vt:lpstr>
      <vt:lpstr>PowerPoint Presentation</vt:lpstr>
      <vt:lpstr>MANEGMENT OF SHOCKED PATIENT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Antepartum haemorrage</dc:title>
  <dc:creator>msi</dc:creator>
  <cp:lastModifiedBy>Unknown User</cp:lastModifiedBy>
  <cp:revision>22</cp:revision>
  <dcterms:created xsi:type="dcterms:W3CDTF">2022-03-05T13:24:53Z</dcterms:created>
  <dcterms:modified xsi:type="dcterms:W3CDTF">2022-04-11T18:36:49Z</dcterms:modified>
</cp:coreProperties>
</file>